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144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206" cy="513284"/>
          </a:xfrm>
          <a:prstGeom prst="rect">
            <a:avLst/>
          </a:prstGeom>
        </p:spPr>
        <p:txBody>
          <a:bodyPr vert="horz" lIns="94651" tIns="47326" rIns="94651" bIns="4732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202" y="2"/>
            <a:ext cx="3078206" cy="513284"/>
          </a:xfrm>
          <a:prstGeom prst="rect">
            <a:avLst/>
          </a:prstGeom>
        </p:spPr>
        <p:txBody>
          <a:bodyPr vert="horz" lIns="94651" tIns="47326" rIns="94651" bIns="47326" rtlCol="0"/>
          <a:lstStyle>
            <a:lvl1pPr algn="r">
              <a:defRPr sz="1300"/>
            </a:lvl1pPr>
          </a:lstStyle>
          <a:p>
            <a:fld id="{17D7B4B9-0D6A-447E-B9AA-E4CD4FD40FFC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8921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1" tIns="47326" rIns="94651" bIns="473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38" y="4925236"/>
            <a:ext cx="5682588" cy="4029439"/>
          </a:xfrm>
          <a:prstGeom prst="rect">
            <a:avLst/>
          </a:prstGeom>
        </p:spPr>
        <p:txBody>
          <a:bodyPr vert="horz" lIns="94651" tIns="47326" rIns="94651" bIns="473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330"/>
            <a:ext cx="3078206" cy="513284"/>
          </a:xfrm>
          <a:prstGeom prst="rect">
            <a:avLst/>
          </a:prstGeom>
        </p:spPr>
        <p:txBody>
          <a:bodyPr vert="horz" lIns="94651" tIns="47326" rIns="94651" bIns="4732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202" y="9721330"/>
            <a:ext cx="3078206" cy="513284"/>
          </a:xfrm>
          <a:prstGeom prst="rect">
            <a:avLst/>
          </a:prstGeom>
        </p:spPr>
        <p:txBody>
          <a:bodyPr vert="horz" lIns="94651" tIns="47326" rIns="94651" bIns="47326" rtlCol="0" anchor="b"/>
          <a:lstStyle>
            <a:lvl1pPr algn="r">
              <a:defRPr sz="1300"/>
            </a:lvl1pPr>
          </a:lstStyle>
          <a:p>
            <a:fld id="{8E25EDAC-7670-4ACD-9E4B-8D6A2EEC2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17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09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94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5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1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16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23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32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53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33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5A3BF-81F9-4E75-8BA0-1A87FDD8D93B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13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89C2BD2-B334-4452-9DBB-76D44F44E104}"/>
              </a:ext>
            </a:extLst>
          </p:cNvPr>
          <p:cNvGraphicFramePr>
            <a:graphicFrameLocks noGrp="1"/>
          </p:cNvGraphicFramePr>
          <p:nvPr/>
        </p:nvGraphicFramePr>
        <p:xfrm>
          <a:off x="367708" y="1559115"/>
          <a:ext cx="6090242" cy="32797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8491">
                  <a:extLst>
                    <a:ext uri="{9D8B030D-6E8A-4147-A177-3AD203B41FA5}">
                      <a16:colId xmlns:a16="http://schemas.microsoft.com/office/drawing/2014/main" val="1161655508"/>
                    </a:ext>
                  </a:extLst>
                </a:gridCol>
                <a:gridCol w="2785529">
                  <a:extLst>
                    <a:ext uri="{9D8B030D-6E8A-4147-A177-3AD203B41FA5}">
                      <a16:colId xmlns:a16="http://schemas.microsoft.com/office/drawing/2014/main" val="24676944"/>
                    </a:ext>
                  </a:extLst>
                </a:gridCol>
                <a:gridCol w="2596222">
                  <a:extLst>
                    <a:ext uri="{9D8B030D-6E8A-4147-A177-3AD203B41FA5}">
                      <a16:colId xmlns:a16="http://schemas.microsoft.com/office/drawing/2014/main" val="116353324"/>
                    </a:ext>
                  </a:extLst>
                </a:gridCol>
              </a:tblGrid>
              <a:tr h="349255"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372161"/>
                  </a:ext>
                </a:extLst>
              </a:tr>
              <a:tr h="3259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854824"/>
                  </a:ext>
                </a:extLst>
              </a:tr>
              <a:tr h="3327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1845874023"/>
                  </a:ext>
                </a:extLst>
              </a:tr>
              <a:tr h="401488"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ja-JP" sz="9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740368"/>
                  </a:ext>
                </a:extLst>
              </a:tr>
              <a:tr h="3568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lang="ja-JP" sz="9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1615390187"/>
                  </a:ext>
                </a:extLst>
              </a:tr>
              <a:tr h="360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  <a:endParaRPr lang="ja-JP" sz="9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276082263"/>
                  </a:ext>
                </a:extLst>
              </a:tr>
              <a:tr h="385217"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ja-JP" sz="9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054205"/>
                  </a:ext>
                </a:extLst>
              </a:tr>
              <a:tr h="3568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lang="ja-JP" sz="9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2606128293"/>
                  </a:ext>
                </a:extLst>
              </a:tr>
              <a:tr h="4106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316073489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3957953-85D1-4218-B008-163868377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537" y="4958583"/>
            <a:ext cx="6346445" cy="10086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新型コロナウイルスの影響により、分科会終了後の交流会は行いませんので、御理解をお願いします。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050" b="1" dirty="0">
                <a:solidFill>
                  <a:srgbClr val="FF0000"/>
                </a:solidFill>
              </a:rPr>
              <a:t>※</a:t>
            </a:r>
            <a:r>
              <a:rPr lang="en-US" altLang="ja-JP" sz="1050" b="1" dirty="0">
                <a:solidFill>
                  <a:srgbClr val="FF0000"/>
                </a:solidFill>
              </a:rPr>
              <a:t> </a:t>
            </a:r>
            <a:r>
              <a:rPr lang="ja-JP" altLang="ja-JP" sz="1050" b="1" dirty="0">
                <a:solidFill>
                  <a:srgbClr val="FF0000"/>
                </a:solidFill>
              </a:rPr>
              <a:t>新型コロナウイルス感染拡大防止対策としまして、</a:t>
            </a:r>
            <a:r>
              <a:rPr lang="ja-JP" altLang="en-US" sz="1050" b="1" dirty="0">
                <a:solidFill>
                  <a:srgbClr val="FF0000"/>
                </a:solidFill>
              </a:rPr>
              <a:t>御</a:t>
            </a:r>
            <a:r>
              <a:rPr lang="ja-JP" altLang="ja-JP" sz="1050" b="1" dirty="0">
                <a:solidFill>
                  <a:srgbClr val="FF0000"/>
                </a:solidFill>
              </a:rPr>
              <a:t>参加の際は「マスクの着用、手洗い・手指</a:t>
            </a:r>
            <a:endParaRPr lang="en-US" altLang="ja-JP" sz="1050" b="1" dirty="0">
              <a:solidFill>
                <a:srgbClr val="FF0000"/>
              </a:solidFill>
            </a:endParaRPr>
          </a:p>
          <a:p>
            <a:r>
              <a:rPr lang="ja-JP" altLang="en-US" sz="1050" b="1" dirty="0">
                <a:solidFill>
                  <a:srgbClr val="FF0000"/>
                </a:solidFill>
              </a:rPr>
              <a:t>　 </a:t>
            </a:r>
            <a:r>
              <a:rPr lang="ja-JP" altLang="ja-JP" sz="1050" b="1" dirty="0">
                <a:solidFill>
                  <a:srgbClr val="FF0000"/>
                </a:solidFill>
              </a:rPr>
              <a:t>消毒の徹底」「人と人との距離の確保」「発熱や風邪の症状、体調不良</a:t>
            </a:r>
            <a:r>
              <a:rPr lang="ja-JP" altLang="en-US" sz="1050" b="1" dirty="0">
                <a:solidFill>
                  <a:srgbClr val="FF0000"/>
                </a:solidFill>
              </a:rPr>
              <a:t>がある場合</a:t>
            </a:r>
            <a:r>
              <a:rPr lang="ja-JP" altLang="ja-JP" sz="1050" b="1" dirty="0">
                <a:solidFill>
                  <a:srgbClr val="FF0000"/>
                </a:solidFill>
              </a:rPr>
              <a:t>の参加自粛」への</a:t>
            </a:r>
            <a:endParaRPr lang="en-US" altLang="ja-JP" sz="1050" b="1" dirty="0">
              <a:solidFill>
                <a:srgbClr val="FF0000"/>
              </a:solidFill>
            </a:endParaRPr>
          </a:p>
          <a:p>
            <a:r>
              <a:rPr lang="ja-JP" altLang="en-US" sz="1050" b="1" dirty="0">
                <a:solidFill>
                  <a:srgbClr val="FF0000"/>
                </a:solidFill>
              </a:rPr>
              <a:t>　 御</a:t>
            </a:r>
            <a:r>
              <a:rPr lang="ja-JP" altLang="ja-JP" sz="1050" b="1" dirty="0">
                <a:solidFill>
                  <a:srgbClr val="FF0000"/>
                </a:solidFill>
              </a:rPr>
              <a:t>協力をお願いいたします。</a:t>
            </a:r>
            <a:endParaRPr lang="ja-JP" altLang="ja-JP" sz="1050" dirty="0">
              <a:solidFill>
                <a:srgbClr val="FF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5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073" name="図 11">
            <a:extLst>
              <a:ext uri="{FF2B5EF4-FFF2-40B4-BE49-F238E27FC236}">
                <a16:creationId xmlns:a16="http://schemas.microsoft.com/office/drawing/2014/main" id="{09608C35-FAF2-4397-9A4C-5B075CB48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863" y="8551855"/>
            <a:ext cx="787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3528B3ED-06B1-4B49-B864-E0BE99FEF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25934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8487D4-2B85-463E-8D6C-EF6E18B3C2D2}"/>
              </a:ext>
            </a:extLst>
          </p:cNvPr>
          <p:cNvSpPr txBox="1"/>
          <p:nvPr/>
        </p:nvSpPr>
        <p:spPr>
          <a:xfrm>
            <a:off x="1014490" y="165444"/>
            <a:ext cx="4903907" cy="1461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送付先　エネルギー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エージェンシーふくしま　行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024-963-0122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Email:e.a.fukushima@f-open.or.jp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900" b="1" dirty="0">
              <a:solidFill>
                <a:srgbClr val="4F622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福島県再生可能エネルギー関連産業推進研究会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令和２年度  第</a:t>
            </a:r>
            <a:r>
              <a:rPr lang="en-US" altLang="ja-JP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回風力分科会　参加申込書</a:t>
            </a:r>
            <a:endParaRPr lang="ja-JP" altLang="en-US" sz="1600" dirty="0">
              <a:solidFill>
                <a:srgbClr val="4F622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C768C9-1C9D-499B-86A3-009A9E7BD756}"/>
              </a:ext>
            </a:extLst>
          </p:cNvPr>
          <p:cNvSpPr txBox="1"/>
          <p:nvPr/>
        </p:nvSpPr>
        <p:spPr>
          <a:xfrm>
            <a:off x="0" y="6468705"/>
            <a:ext cx="35577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200" b="1" dirty="0">
                <a:solidFill>
                  <a:srgbClr val="1F49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 会場案内 ◆　</a:t>
            </a:r>
            <a:r>
              <a:rPr lang="ja-JP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                     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郡山商工会議所　６Ｆ　ホールＡ</a:t>
            </a:r>
            <a:endParaRPr lang="en-US" altLang="ja-JP" sz="12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〒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963-8005 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郡山市清水台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1-3-8</a:t>
            </a: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024-921-2600</a:t>
            </a: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024-921-2640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B93AD0-97F1-4293-927B-713ECAF83E7E}"/>
              </a:ext>
            </a:extLst>
          </p:cNvPr>
          <p:cNvSpPr/>
          <p:nvPr/>
        </p:nvSpPr>
        <p:spPr>
          <a:xfrm>
            <a:off x="164432" y="8397840"/>
            <a:ext cx="57912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r>
              <a:rPr lang="ja-JP" altLang="en-US" sz="1100" b="1" dirty="0">
                <a:solidFill>
                  <a:srgbClr val="1F49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事務局・お問い合わせ🔸</a:t>
            </a:r>
            <a:r>
              <a:rPr lang="ja-JP" altLang="en-US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1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〒９６３－０２１５　福島県郡山市待池台１丁目１２番地（福島県ハイテクプラザ内）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（公財）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福島県産業振興センター　エネルギー・エージェンシーふくしま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B1C8DE-D91E-4C59-B4FD-90E62CB4DE08}"/>
              </a:ext>
            </a:extLst>
          </p:cNvPr>
          <p:cNvSpPr txBox="1"/>
          <p:nvPr/>
        </p:nvSpPr>
        <p:spPr>
          <a:xfrm>
            <a:off x="1166986" y="5994330"/>
            <a:ext cx="4008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申込締切日：令和２年９月２４日（木）</a:t>
            </a:r>
            <a:endParaRPr lang="ja-JP" altLang="en-US" sz="1600" dirty="0">
              <a:solidFill>
                <a:srgbClr val="4F622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7F7B927-26D7-4171-9D00-FA72CD84D986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5387" y="451187"/>
            <a:ext cx="733731" cy="954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D032B1C-1F97-48D3-8F61-7D5C1CCB42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25" y="6691312"/>
            <a:ext cx="2962275" cy="17132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7584E15-2FC5-44BC-A438-EFFE6D92F15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26" y="6722644"/>
            <a:ext cx="397042" cy="43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221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矢舘 実典</dc:creator>
  <cp:lastModifiedBy>junko sato</cp:lastModifiedBy>
  <cp:revision>17</cp:revision>
  <cp:lastPrinted>2020-09-04T06:00:26Z</cp:lastPrinted>
  <dcterms:modified xsi:type="dcterms:W3CDTF">2020-09-07T00:49:45Z</dcterms:modified>
</cp:coreProperties>
</file>