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56500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6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043372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043372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043372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3575" y="3748532"/>
            <a:ext cx="4597400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043372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.a.fukushima@f-open.or.j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フローチャート: 代替処理 102">
            <a:extLst>
              <a:ext uri="{FF2B5EF4-FFF2-40B4-BE49-F238E27FC236}">
                <a16:creationId xmlns:a16="http://schemas.microsoft.com/office/drawing/2014/main" id="{94288AB7-2A56-0D0D-FE07-F4DC5A459E1D}"/>
              </a:ext>
            </a:extLst>
          </p:cNvPr>
          <p:cNvSpPr/>
          <p:nvPr/>
        </p:nvSpPr>
        <p:spPr>
          <a:xfrm>
            <a:off x="3228230" y="1660525"/>
            <a:ext cx="4015408" cy="1066800"/>
          </a:xfrm>
          <a:prstGeom prst="flowChartAlternateProcess">
            <a:avLst/>
          </a:prstGeom>
          <a:solidFill>
            <a:srgbClr val="98480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object 95"/>
          <p:cNvSpPr/>
          <p:nvPr/>
        </p:nvSpPr>
        <p:spPr>
          <a:xfrm>
            <a:off x="111251" y="6857820"/>
            <a:ext cx="2820923" cy="3541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ja-JP" altLang="en-US" dirty="0"/>
          </a:p>
        </p:txBody>
      </p:sp>
      <p:sp>
        <p:nvSpPr>
          <p:cNvPr id="96" name="object 96"/>
          <p:cNvSpPr txBox="1"/>
          <p:nvPr/>
        </p:nvSpPr>
        <p:spPr>
          <a:xfrm>
            <a:off x="2817367" y="345440"/>
            <a:ext cx="19780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43372"/>
                </a:solidFill>
                <a:latin typeface="メイリオ"/>
                <a:cs typeface="メイリオ"/>
              </a:rPr>
              <a:t>【</a:t>
            </a:r>
            <a:r>
              <a:rPr sz="2200" b="1" spc="-5" dirty="0">
                <a:solidFill>
                  <a:srgbClr val="FF0000"/>
                </a:solidFill>
                <a:latin typeface="メイリオ"/>
                <a:cs typeface="メイリオ"/>
              </a:rPr>
              <a:t>社会人向け</a:t>
            </a:r>
            <a:r>
              <a:rPr sz="2200" spc="-5" dirty="0">
                <a:solidFill>
                  <a:srgbClr val="043372"/>
                </a:solidFill>
                <a:latin typeface="メイリオ"/>
                <a:cs typeface="メイリオ"/>
              </a:rPr>
              <a:t>】</a:t>
            </a:r>
            <a:endParaRPr sz="2200" dirty="0">
              <a:latin typeface="メイリオ"/>
              <a:cs typeface="メイリオ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title"/>
          </p:nvPr>
        </p:nvSpPr>
        <p:spPr>
          <a:xfrm>
            <a:off x="2898139" y="753871"/>
            <a:ext cx="45974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7470" marR="5080" indent="-1335405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メイリオ"/>
                <a:cs typeface="メイリオ"/>
              </a:rPr>
              <a:t>風力メンテナンス基礎講座 参加申込書</a:t>
            </a:r>
            <a:endParaRPr sz="3000" dirty="0">
              <a:latin typeface="メイリオ"/>
              <a:cs typeface="メイリオ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473450" y="1779890"/>
            <a:ext cx="3606800" cy="77136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575"/>
              </a:spcBef>
            </a:pPr>
            <a:r>
              <a:rPr lang="en-US" altLang="ja-JP" sz="2200" b="1" spc="-5" dirty="0">
                <a:solidFill>
                  <a:schemeClr val="bg1"/>
                </a:solidFill>
                <a:latin typeface="メイリオ"/>
                <a:cs typeface="メイリオ"/>
              </a:rPr>
              <a:t>【</a:t>
            </a:r>
            <a:r>
              <a:rPr lang="ja-JP" altLang="en-US" sz="2200" b="1" spc="-5" dirty="0">
                <a:solidFill>
                  <a:schemeClr val="bg1"/>
                </a:solidFill>
                <a:latin typeface="メイリオ"/>
                <a:cs typeface="メイリオ"/>
              </a:rPr>
              <a:t>令和６年２</a:t>
            </a:r>
            <a:r>
              <a:rPr sz="2200" b="1" spc="-5" dirty="0">
                <a:solidFill>
                  <a:schemeClr val="bg1"/>
                </a:solidFill>
                <a:latin typeface="メイリオ"/>
                <a:cs typeface="メイリオ"/>
              </a:rPr>
              <a:t>月</a:t>
            </a:r>
            <a:r>
              <a:rPr lang="ja-JP" altLang="en-US" sz="2200" b="1" spc="-5" dirty="0">
                <a:solidFill>
                  <a:schemeClr val="bg1"/>
                </a:solidFill>
                <a:latin typeface="メイリオ"/>
                <a:cs typeface="メイリオ"/>
              </a:rPr>
              <a:t>１９</a:t>
            </a:r>
            <a:r>
              <a:rPr sz="2200" b="1" spc="-5" dirty="0">
                <a:solidFill>
                  <a:schemeClr val="bg1"/>
                </a:solidFill>
                <a:latin typeface="メイリオ"/>
                <a:cs typeface="メイリオ"/>
              </a:rPr>
              <a:t>日</a:t>
            </a:r>
            <a:r>
              <a:rPr lang="ja-JP" altLang="en-US" sz="2200" b="1" spc="-5" dirty="0">
                <a:solidFill>
                  <a:schemeClr val="bg1"/>
                </a:solidFill>
                <a:latin typeface="メイリオ"/>
                <a:cs typeface="メイリオ"/>
              </a:rPr>
              <a:t>（月）開催</a:t>
            </a:r>
            <a:r>
              <a:rPr lang="en-US" altLang="ja-JP" sz="2200" b="1" spc="-5" dirty="0">
                <a:solidFill>
                  <a:schemeClr val="bg1"/>
                </a:solidFill>
                <a:latin typeface="メイリオ"/>
                <a:cs typeface="メイリオ"/>
              </a:rPr>
              <a:t>】</a:t>
            </a:r>
            <a:endParaRPr sz="2200" b="1" dirty="0">
              <a:solidFill>
                <a:schemeClr val="bg1"/>
              </a:solidFill>
              <a:latin typeface="メイリオ"/>
              <a:cs typeface="メイリオ"/>
            </a:endParaRPr>
          </a:p>
          <a:p>
            <a:pPr algn="ctr">
              <a:lnSpc>
                <a:spcPct val="100000"/>
              </a:lnSpc>
              <a:spcBef>
                <a:spcPts val="439"/>
              </a:spcBef>
            </a:pPr>
            <a:r>
              <a:rPr sz="2000" b="1" dirty="0">
                <a:solidFill>
                  <a:schemeClr val="bg1"/>
                </a:solidFill>
                <a:latin typeface="メイリオ"/>
                <a:cs typeface="メイリオ"/>
              </a:rPr>
              <a:t>（</a:t>
            </a:r>
            <a:r>
              <a:rPr lang="ja-JP" altLang="en-US" sz="2000" b="1" dirty="0">
                <a:solidFill>
                  <a:schemeClr val="bg1"/>
                </a:solidFill>
                <a:latin typeface="メイリオ"/>
                <a:cs typeface="メイリオ"/>
              </a:rPr>
              <a:t>申込締切</a:t>
            </a:r>
            <a:r>
              <a:rPr sz="2000" b="1" spc="-70" dirty="0">
                <a:solidFill>
                  <a:schemeClr val="bg1"/>
                </a:solidFill>
                <a:latin typeface="メイリオ"/>
                <a:cs typeface="メイリオ"/>
              </a:rPr>
              <a:t> </a:t>
            </a:r>
            <a:r>
              <a:rPr sz="2000" b="1" spc="-15" dirty="0">
                <a:solidFill>
                  <a:schemeClr val="bg1"/>
                </a:solidFill>
                <a:latin typeface="メイリオ"/>
                <a:cs typeface="メイリオ"/>
              </a:rPr>
              <a:t>：</a:t>
            </a:r>
            <a:r>
              <a:rPr lang="ja-JP" altLang="en-US" sz="2000" b="1" spc="-15" dirty="0">
                <a:solidFill>
                  <a:schemeClr val="bg1"/>
                </a:solidFill>
                <a:latin typeface="メイリオ"/>
                <a:cs typeface="メイリオ"/>
              </a:rPr>
              <a:t>　２</a:t>
            </a:r>
            <a:r>
              <a:rPr sz="2000" b="1" spc="-15" dirty="0">
                <a:solidFill>
                  <a:schemeClr val="bg1"/>
                </a:solidFill>
                <a:latin typeface="メイリオ"/>
                <a:cs typeface="メイリオ"/>
              </a:rPr>
              <a:t>月</a:t>
            </a:r>
            <a:r>
              <a:rPr lang="ja-JP" altLang="en-US" sz="2000" b="1" spc="-5" dirty="0">
                <a:solidFill>
                  <a:schemeClr val="bg1"/>
                </a:solidFill>
                <a:latin typeface="メイリオ"/>
                <a:cs typeface="メイリオ"/>
              </a:rPr>
              <a:t>１３</a:t>
            </a:r>
            <a:r>
              <a:rPr sz="2000" b="1" spc="-15" dirty="0">
                <a:solidFill>
                  <a:schemeClr val="bg1"/>
                </a:solidFill>
                <a:latin typeface="メイリオ"/>
                <a:cs typeface="メイリオ"/>
              </a:rPr>
              <a:t>日</a:t>
            </a:r>
            <a:r>
              <a:rPr lang="ja-JP" altLang="en-US" sz="2000" b="1" spc="5" dirty="0">
                <a:solidFill>
                  <a:schemeClr val="bg1"/>
                </a:solidFill>
                <a:latin typeface="メイリオ"/>
                <a:cs typeface="メイリオ"/>
              </a:rPr>
              <a:t>（火）</a:t>
            </a:r>
            <a:r>
              <a:rPr sz="2000" b="1" spc="-110" dirty="0">
                <a:solidFill>
                  <a:schemeClr val="bg1"/>
                </a:solidFill>
                <a:latin typeface="メイリオ"/>
                <a:cs typeface="メイリオ"/>
              </a:rPr>
              <a:t>）</a:t>
            </a:r>
            <a:endParaRPr sz="2000" b="1" dirty="0">
              <a:solidFill>
                <a:schemeClr val="bg1"/>
              </a:solidFill>
              <a:latin typeface="メイリオ"/>
              <a:cs typeface="メイリオ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99136" y="5879693"/>
            <a:ext cx="2512695" cy="777136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400" dirty="0">
                <a:solidFill>
                  <a:srgbClr val="043372"/>
                </a:solidFill>
                <a:latin typeface="メイリオ"/>
                <a:cs typeface="メイリオ"/>
              </a:rPr>
              <a:t>【質問事</a:t>
            </a:r>
            <a:r>
              <a:rPr sz="1400" spc="-15" dirty="0">
                <a:solidFill>
                  <a:srgbClr val="043372"/>
                </a:solidFill>
                <a:latin typeface="メイリオ"/>
                <a:cs typeface="メイリオ"/>
              </a:rPr>
              <a:t>項</a:t>
            </a:r>
            <a:r>
              <a:rPr sz="1400" dirty="0">
                <a:solidFill>
                  <a:srgbClr val="043372"/>
                </a:solidFill>
                <a:latin typeface="メイリオ"/>
                <a:cs typeface="メイリオ"/>
              </a:rPr>
              <a:t>】</a:t>
            </a:r>
            <a:endParaRPr sz="1400" dirty="0">
              <a:latin typeface="メイリオ"/>
              <a:cs typeface="メイリオ"/>
            </a:endParaRPr>
          </a:p>
          <a:p>
            <a:pPr marL="190500" marR="5080">
              <a:lnSpc>
                <a:spcPts val="1960"/>
              </a:lnSpc>
              <a:spcBef>
                <a:spcPts val="100"/>
              </a:spcBef>
            </a:pPr>
            <a:r>
              <a:rPr sz="1400" dirty="0">
                <a:solidFill>
                  <a:srgbClr val="043372"/>
                </a:solidFill>
                <a:latin typeface="メイリオ"/>
                <a:cs typeface="メイリオ"/>
              </a:rPr>
              <a:t>講師</a:t>
            </a:r>
            <a:r>
              <a:rPr lang="ja-JP" altLang="en-US" sz="1400" dirty="0">
                <a:solidFill>
                  <a:srgbClr val="043372"/>
                </a:solidFill>
                <a:latin typeface="メイリオ"/>
                <a:cs typeface="メイリオ"/>
              </a:rPr>
              <a:t>に</a:t>
            </a:r>
            <a:r>
              <a:rPr sz="1400" dirty="0">
                <a:solidFill>
                  <a:srgbClr val="043372"/>
                </a:solidFill>
                <a:latin typeface="メイリオ"/>
                <a:cs typeface="メイリオ"/>
              </a:rPr>
              <a:t>質</a:t>
            </a:r>
            <a:r>
              <a:rPr sz="1400" spc="-15" dirty="0">
                <a:solidFill>
                  <a:srgbClr val="043372"/>
                </a:solidFill>
                <a:latin typeface="メイリオ"/>
                <a:cs typeface="メイリオ"/>
              </a:rPr>
              <a:t>問等</a:t>
            </a:r>
            <a:r>
              <a:rPr sz="1400" dirty="0">
                <a:solidFill>
                  <a:srgbClr val="043372"/>
                </a:solidFill>
                <a:latin typeface="メイリオ"/>
                <a:cs typeface="メイリオ"/>
              </a:rPr>
              <a:t>が</a:t>
            </a:r>
            <a:r>
              <a:rPr sz="1400" spc="-15" dirty="0">
                <a:solidFill>
                  <a:srgbClr val="043372"/>
                </a:solidFill>
                <a:latin typeface="メイリオ"/>
                <a:cs typeface="メイリオ"/>
              </a:rPr>
              <a:t>あり</a:t>
            </a:r>
            <a:r>
              <a:rPr sz="1400" dirty="0">
                <a:solidFill>
                  <a:srgbClr val="043372"/>
                </a:solidFill>
                <a:latin typeface="メイリオ"/>
                <a:cs typeface="メイリオ"/>
              </a:rPr>
              <a:t>ま</a:t>
            </a:r>
            <a:r>
              <a:rPr sz="1400" spc="-15" dirty="0">
                <a:solidFill>
                  <a:srgbClr val="043372"/>
                </a:solidFill>
                <a:latin typeface="メイリオ"/>
                <a:cs typeface="メイリオ"/>
              </a:rPr>
              <a:t>した</a:t>
            </a:r>
            <a:r>
              <a:rPr sz="1400" dirty="0">
                <a:solidFill>
                  <a:srgbClr val="043372"/>
                </a:solidFill>
                <a:latin typeface="メイリオ"/>
                <a:cs typeface="メイリオ"/>
              </a:rPr>
              <a:t>ら 記入して</a:t>
            </a:r>
            <a:r>
              <a:rPr sz="1400" spc="-15" dirty="0">
                <a:solidFill>
                  <a:srgbClr val="043372"/>
                </a:solidFill>
                <a:latin typeface="メイリオ"/>
                <a:cs typeface="メイリオ"/>
              </a:rPr>
              <a:t>くだ</a:t>
            </a:r>
            <a:r>
              <a:rPr sz="1400" dirty="0">
                <a:solidFill>
                  <a:srgbClr val="043372"/>
                </a:solidFill>
                <a:latin typeface="メイリオ"/>
                <a:cs typeface="メイリオ"/>
              </a:rPr>
              <a:t>さ</a:t>
            </a:r>
            <a:r>
              <a:rPr sz="1400" spc="-15" dirty="0">
                <a:solidFill>
                  <a:srgbClr val="043372"/>
                </a:solidFill>
                <a:latin typeface="メイリオ"/>
                <a:cs typeface="メイリオ"/>
              </a:rPr>
              <a:t>い</a:t>
            </a:r>
            <a:r>
              <a:rPr sz="1400" dirty="0">
                <a:solidFill>
                  <a:srgbClr val="043372"/>
                </a:solidFill>
                <a:latin typeface="メイリオ"/>
                <a:cs typeface="メイリオ"/>
              </a:rPr>
              <a:t>↓</a:t>
            </a:r>
            <a:endParaRPr sz="1400" dirty="0">
              <a:latin typeface="メイリオ"/>
              <a:cs typeface="メイリオ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095189" y="9032875"/>
            <a:ext cx="4273382" cy="105259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  <a:prstDash val="lgDashDot"/>
          </a:ln>
        </p:spPr>
        <p:txBody>
          <a:bodyPr vert="horz" wrap="square" lIns="0" tIns="36830" rIns="0" bIns="0" rtlCol="0">
            <a:spAutoFit/>
          </a:bodyPr>
          <a:lstStyle/>
          <a:p>
            <a:pPr marL="160020" marR="5080">
              <a:lnSpc>
                <a:spcPct val="106400"/>
              </a:lnSpc>
              <a:spcBef>
                <a:spcPts val="1250"/>
              </a:spcBef>
              <a:tabLst>
                <a:tab pos="699770" algn="l"/>
              </a:tabLst>
            </a:pPr>
            <a:r>
              <a:rPr lang="ja-JP" altLang="en-US" sz="1400" b="1" spc="-210" dirty="0">
                <a:solidFill>
                  <a:srgbClr val="2828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≪ </a:t>
            </a:r>
            <a:r>
              <a:rPr lang="ja-JP" altLang="en-US" sz="1400" b="1" spc="-40" dirty="0">
                <a:solidFill>
                  <a:srgbClr val="2828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申込先</a:t>
            </a:r>
            <a:r>
              <a:rPr lang="ja-JP" altLang="en-US" sz="1400" b="1" spc="-170" dirty="0">
                <a:solidFill>
                  <a:srgbClr val="2828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≫　エネルギー・エージェンシーふくしま</a:t>
            </a:r>
            <a:endParaRPr lang="ja-JP" altLang="en-US" sz="1400" b="1" dirty="0">
              <a:solidFill>
                <a:srgbClr val="28282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60020" marR="5080">
              <a:lnSpc>
                <a:spcPct val="106400"/>
              </a:lnSpc>
              <a:spcBef>
                <a:spcPts val="1250"/>
              </a:spcBef>
              <a:tabLst>
                <a:tab pos="699770" algn="l"/>
              </a:tabLst>
            </a:pPr>
            <a:r>
              <a:rPr lang="en-US" altLang="ja-JP" sz="1400" b="1" spc="-30" dirty="0">
                <a:solidFill>
                  <a:srgbClr val="282828"/>
                </a:solidFill>
                <a:latin typeface="メイリオ"/>
                <a:cs typeface="メイリオ"/>
              </a:rPr>
              <a:t>E-mail</a:t>
            </a:r>
            <a:r>
              <a:rPr lang="ja-JP" altLang="en-US" sz="1400" b="1" spc="-30" dirty="0">
                <a:solidFill>
                  <a:srgbClr val="282828"/>
                </a:solidFill>
                <a:latin typeface="メイリオ"/>
                <a:cs typeface="メイリオ"/>
              </a:rPr>
              <a:t>：</a:t>
            </a:r>
            <a:r>
              <a:rPr lang="en-US" altLang="ja-JP" sz="1400" b="1" spc="-30" dirty="0">
                <a:latin typeface="メイリオ"/>
                <a:cs typeface="メイリオ"/>
                <a:hlinkClick r:id="rId3"/>
              </a:rPr>
              <a:t>e.a.fukushima@f-open.or.jp </a:t>
            </a:r>
            <a:r>
              <a:rPr lang="en-US" altLang="ja-JP" sz="1400" b="1" spc="-30" dirty="0">
                <a:latin typeface="メイリオ"/>
                <a:cs typeface="メイリオ"/>
              </a:rPr>
              <a:t> </a:t>
            </a:r>
          </a:p>
          <a:p>
            <a:pPr marL="160020" marR="5080">
              <a:lnSpc>
                <a:spcPct val="106400"/>
              </a:lnSpc>
              <a:spcBef>
                <a:spcPts val="1250"/>
              </a:spcBef>
              <a:tabLst>
                <a:tab pos="699770" algn="l"/>
              </a:tabLst>
            </a:pPr>
            <a:r>
              <a:rPr lang="ja-JP" altLang="en-US" sz="1400" b="1" spc="35" dirty="0">
                <a:solidFill>
                  <a:srgbClr val="282828"/>
                </a:solidFill>
                <a:latin typeface="メイリオ"/>
                <a:cs typeface="メイリオ"/>
              </a:rPr>
              <a:t>ＴＥＬ</a:t>
            </a:r>
            <a:r>
              <a:rPr lang="en-US" altLang="ja-JP" sz="1400" b="1" spc="35" dirty="0">
                <a:solidFill>
                  <a:srgbClr val="282828"/>
                </a:solidFill>
                <a:latin typeface="メイリオ"/>
                <a:cs typeface="メイリオ"/>
              </a:rPr>
              <a:t>	</a:t>
            </a:r>
            <a:r>
              <a:rPr lang="ja-JP" altLang="en-US" sz="1400" b="1" spc="-375" dirty="0">
                <a:solidFill>
                  <a:srgbClr val="282828"/>
                </a:solidFill>
                <a:latin typeface="メイリオ"/>
                <a:cs typeface="メイリオ"/>
              </a:rPr>
              <a:t>：０２４－９６３－０１２１</a:t>
            </a:r>
            <a:endParaRPr lang="en-US" altLang="ja-JP" sz="1400" dirty="0">
              <a:latin typeface="メイリオ"/>
              <a:cs typeface="メイリオ"/>
            </a:endParaRPr>
          </a:p>
        </p:txBody>
      </p:sp>
      <p:graphicFrame>
        <p:nvGraphicFramePr>
          <p:cNvPr id="102" name="表 102">
            <a:extLst>
              <a:ext uri="{FF2B5EF4-FFF2-40B4-BE49-F238E27FC236}">
                <a16:creationId xmlns:a16="http://schemas.microsoft.com/office/drawing/2014/main" id="{09CEE412-1E80-2CB6-F826-CD4BFC203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7276"/>
              </p:ext>
            </p:extLst>
          </p:nvPr>
        </p:nvGraphicFramePr>
        <p:xfrm>
          <a:off x="3083982" y="2860027"/>
          <a:ext cx="4273382" cy="568637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87807">
                  <a:extLst>
                    <a:ext uri="{9D8B030D-6E8A-4147-A177-3AD203B41FA5}">
                      <a16:colId xmlns:a16="http://schemas.microsoft.com/office/drawing/2014/main" val="3221636401"/>
                    </a:ext>
                  </a:extLst>
                </a:gridCol>
                <a:gridCol w="2585575">
                  <a:extLst>
                    <a:ext uri="{9D8B030D-6E8A-4147-A177-3AD203B41FA5}">
                      <a16:colId xmlns:a16="http://schemas.microsoft.com/office/drawing/2014/main" val="3416701419"/>
                    </a:ext>
                  </a:extLst>
                </a:gridCol>
              </a:tblGrid>
              <a:tr h="442889"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記入欄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255917"/>
                  </a:ext>
                </a:extLst>
              </a:tr>
              <a:tr h="442889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26800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  <a:endParaRPr kumimoji="1" lang="en-US" altLang="ja-JP" sz="16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0302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75647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①参加者氏名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8385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所属・職名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3662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6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4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②参加者氏名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323191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所属・職名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79225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6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20131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③参加者氏名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215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所属・職名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99083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6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59702"/>
                  </a:ext>
                </a:extLst>
              </a:tr>
            </a:tbl>
          </a:graphicData>
        </a:graphic>
      </p:graphicFrame>
      <p:pic>
        <p:nvPicPr>
          <p:cNvPr id="6" name="図 5" descr="飛行機が空を飛んでいる&#10;&#10;低い精度で自動的に生成された説明">
            <a:extLst>
              <a:ext uri="{FF2B5EF4-FFF2-40B4-BE49-F238E27FC236}">
                <a16:creationId xmlns:a16="http://schemas.microsoft.com/office/drawing/2014/main" id="{2B61652B-5A81-6EDB-6607-DD46EF87DB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25957" y="1425956"/>
            <a:ext cx="5669280" cy="2817367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75EF8D-B6F5-661C-2669-178001A732BF}"/>
              </a:ext>
            </a:extLst>
          </p:cNvPr>
          <p:cNvSpPr txBox="1"/>
          <p:nvPr/>
        </p:nvSpPr>
        <p:spPr>
          <a:xfrm>
            <a:off x="343327" y="5411959"/>
            <a:ext cx="21307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ウィンドファームつがる（</a:t>
            </a:r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EAF</a:t>
            </a:r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撮影）</a:t>
            </a:r>
            <a:endParaRPr kumimoji="1" lang="ja-JP" altLang="en-US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96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Calibri</vt:lpstr>
      <vt:lpstr>Office Theme</vt:lpstr>
      <vt:lpstr>風力メンテナンス基礎講座 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風力メンテナンス</dc:title>
  <dc:creator>田中 俊</dc:creator>
  <cp:lastModifiedBy>佐藤 純子</cp:lastModifiedBy>
  <cp:revision>8</cp:revision>
  <cp:lastPrinted>2024-01-17T05:00:25Z</cp:lastPrinted>
  <dcterms:modified xsi:type="dcterms:W3CDTF">2024-01-19T01:54:13Z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2022-01-07T00:00:00Z</vt:filetime>
  </property>
  <property fmtid="{D5CDD505-2E9C-101B-9397-08002B2CF9AE}" pid="3" name="LastSaved">
    <vt:filetime>2022-07-12T00:00:00Z</vt:filetime>
  </property>
</Properties>
</file>